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75"/>
  </p:notesMasterIdLst>
  <p:handoutMasterIdLst>
    <p:handoutMasterId r:id="rId76"/>
  </p:handoutMasterIdLst>
  <p:sldIdLst>
    <p:sldId id="603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548" r:id="rId23"/>
    <p:sldId id="454" r:id="rId24"/>
    <p:sldId id="549" r:id="rId25"/>
    <p:sldId id="455" r:id="rId26"/>
    <p:sldId id="550" r:id="rId27"/>
    <p:sldId id="456" r:id="rId28"/>
    <p:sldId id="458" r:id="rId29"/>
    <p:sldId id="589" r:id="rId30"/>
    <p:sldId id="551" r:id="rId31"/>
    <p:sldId id="459" r:id="rId32"/>
    <p:sldId id="533" r:id="rId33"/>
    <p:sldId id="534" r:id="rId34"/>
    <p:sldId id="557" r:id="rId35"/>
    <p:sldId id="558" r:id="rId36"/>
    <p:sldId id="559" r:id="rId37"/>
    <p:sldId id="563" r:id="rId38"/>
    <p:sldId id="560" r:id="rId39"/>
    <p:sldId id="564" r:id="rId40"/>
    <p:sldId id="464" r:id="rId41"/>
    <p:sldId id="565" r:id="rId42"/>
    <p:sldId id="566" r:id="rId43"/>
    <p:sldId id="567" r:id="rId44"/>
    <p:sldId id="571" r:id="rId45"/>
    <p:sldId id="572" r:id="rId46"/>
    <p:sldId id="576" r:id="rId47"/>
    <p:sldId id="577" r:id="rId48"/>
    <p:sldId id="578" r:id="rId49"/>
    <p:sldId id="568" r:id="rId50"/>
    <p:sldId id="579" r:id="rId51"/>
    <p:sldId id="590" r:id="rId52"/>
    <p:sldId id="588" r:id="rId53"/>
    <p:sldId id="580" r:id="rId54"/>
    <p:sldId id="591" r:id="rId55"/>
    <p:sldId id="581" r:id="rId56"/>
    <p:sldId id="582" r:id="rId57"/>
    <p:sldId id="592" r:id="rId58"/>
    <p:sldId id="583" r:id="rId59"/>
    <p:sldId id="584" r:id="rId60"/>
    <p:sldId id="585" r:id="rId61"/>
    <p:sldId id="470" r:id="rId62"/>
    <p:sldId id="593" r:id="rId63"/>
    <p:sldId id="594" r:id="rId64"/>
    <p:sldId id="595" r:id="rId65"/>
    <p:sldId id="596" r:id="rId66"/>
    <p:sldId id="597" r:id="rId67"/>
    <p:sldId id="599" r:id="rId68"/>
    <p:sldId id="600" r:id="rId69"/>
    <p:sldId id="601" r:id="rId70"/>
    <p:sldId id="602" r:id="rId71"/>
    <p:sldId id="476" r:id="rId72"/>
    <p:sldId id="480" r:id="rId73"/>
    <p:sldId id="531" r:id="rId7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>
        <p:scale>
          <a:sx n="50" d="100"/>
          <a:sy n="50" d="100"/>
        </p:scale>
        <p:origin x="-648" y="-20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36006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4.xml"/><Relationship Id="rId26" Type="http://schemas.openxmlformats.org/officeDocument/2006/relationships/slide" Target="slides/slide44.xml"/><Relationship Id="rId39" Type="http://schemas.openxmlformats.org/officeDocument/2006/relationships/slide" Target="slides/slide59.xml"/><Relationship Id="rId21" Type="http://schemas.openxmlformats.org/officeDocument/2006/relationships/slide" Target="slides/slide37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7" Type="http://schemas.openxmlformats.org/officeDocument/2006/relationships/slide" Target="slides/slide19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9" Type="http://schemas.openxmlformats.org/officeDocument/2006/relationships/slide" Target="slides/slide47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0.xml"/><Relationship Id="rId37" Type="http://schemas.openxmlformats.org/officeDocument/2006/relationships/slide" Target="slides/slide57.xml"/><Relationship Id="rId40" Type="http://schemas.openxmlformats.org/officeDocument/2006/relationships/slide" Target="slides/slide60.xml"/><Relationship Id="rId45" Type="http://schemas.openxmlformats.org/officeDocument/2006/relationships/slide" Target="slides/slide68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1.xml"/><Relationship Id="rId28" Type="http://schemas.openxmlformats.org/officeDocument/2006/relationships/slide" Target="slides/slide46.xml"/><Relationship Id="rId36" Type="http://schemas.openxmlformats.org/officeDocument/2006/relationships/slide" Target="slides/slide56.xml"/><Relationship Id="rId10" Type="http://schemas.openxmlformats.org/officeDocument/2006/relationships/slide" Target="slides/slide24.xml"/><Relationship Id="rId19" Type="http://schemas.openxmlformats.org/officeDocument/2006/relationships/slide" Target="slides/slide35.xml"/><Relationship Id="rId31" Type="http://schemas.openxmlformats.org/officeDocument/2006/relationships/slide" Target="slides/slide49.xml"/><Relationship Id="rId44" Type="http://schemas.openxmlformats.org/officeDocument/2006/relationships/slide" Target="slides/slide6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30.xml"/><Relationship Id="rId22" Type="http://schemas.openxmlformats.org/officeDocument/2006/relationships/slide" Target="slides/slide38.xml"/><Relationship Id="rId27" Type="http://schemas.openxmlformats.org/officeDocument/2006/relationships/slide" Target="slides/slide45.xml"/><Relationship Id="rId30" Type="http://schemas.openxmlformats.org/officeDocument/2006/relationships/slide" Target="slides/slide48.xml"/><Relationship Id="rId35" Type="http://schemas.openxmlformats.org/officeDocument/2006/relationships/slide" Target="slides/slide55.xml"/><Relationship Id="rId43" Type="http://schemas.openxmlformats.org/officeDocument/2006/relationships/slide" Target="slides/slide66.xml"/><Relationship Id="rId48" Type="http://schemas.openxmlformats.org/officeDocument/2006/relationships/slide" Target="slides/slide72.xml"/><Relationship Id="rId8" Type="http://schemas.openxmlformats.org/officeDocument/2006/relationships/slide" Target="slides/slide21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0" Type="http://schemas.openxmlformats.org/officeDocument/2006/relationships/slide" Target="slides/slide36.xml"/><Relationship Id="rId41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err="1" smtClean="0"/>
              <a:t>pinMode</a:t>
            </a:r>
            <a:r>
              <a:rPr lang="en-US" altLang="zh-TW" sz="1200" dirty="0" smtClean="0"/>
              <a:t>(13,OUTPUT) </a:t>
            </a:r>
            <a:r>
              <a:rPr lang="zh-TW" altLang="en-US" sz="1200" dirty="0" smtClean="0"/>
              <a:t> 就是將</a:t>
            </a:r>
            <a:r>
              <a:rPr lang="en-US" altLang="zh-TW" sz="1200" dirty="0" err="1" smtClean="0"/>
              <a:t>gpio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腳位，告訴</a:t>
            </a:r>
            <a:r>
              <a:rPr lang="en-US" altLang="zh-TW" sz="1200" dirty="0" err="1" smtClean="0"/>
              <a:t>mcu</a:t>
            </a:r>
            <a:r>
              <a:rPr lang="en-US" altLang="zh-TW" sz="1200" dirty="0" smtClean="0"/>
              <a:t> </a:t>
            </a:r>
            <a:r>
              <a:rPr lang="zh-TW" altLang="en-US" sz="1200" dirty="0" smtClean="0"/>
              <a:t>如何使用</a:t>
            </a:r>
            <a:endParaRPr lang="en-US" altLang="zh-TW" sz="1200" dirty="0" smtClean="0"/>
          </a:p>
          <a:p>
            <a:r>
              <a:rPr lang="zh-TW" altLang="en-US" sz="1200" dirty="0" smtClean="0"/>
              <a:t>第一個數字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，就是第</a:t>
            </a:r>
            <a:r>
              <a:rPr lang="en-US" altLang="zh-TW" sz="1200" dirty="0" smtClean="0"/>
              <a:t>13</a:t>
            </a:r>
            <a:r>
              <a:rPr lang="zh-TW" altLang="en-US" sz="1200" dirty="0" smtClean="0"/>
              <a:t>個腳位</a:t>
            </a:r>
            <a:endParaRPr lang="en-US" altLang="zh-TW" sz="1200" dirty="0" smtClean="0"/>
          </a:p>
          <a:p>
            <a:r>
              <a:rPr lang="en-US" altLang="zh-TW" sz="1200" dirty="0" err="1" smtClean="0"/>
              <a:t>Oupout</a:t>
            </a:r>
            <a:r>
              <a:rPr lang="zh-TW" altLang="en-US" sz="1200" dirty="0" smtClean="0"/>
              <a:t> 就是將這個腳位設定為輸出數位訊號使用</a:t>
            </a:r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Serial.begin</a:t>
            </a:r>
            <a:r>
              <a:rPr lang="en-US" altLang="zh-TW" sz="1200" dirty="0" smtClean="0"/>
              <a:t>(9600) ; </a:t>
            </a:r>
            <a:r>
              <a:rPr lang="zh-TW" altLang="en-US" sz="1200" dirty="0" smtClean="0"/>
              <a:t>宣告監控視窗傳輸速率</a:t>
            </a:r>
            <a:endParaRPr lang="en-US" altLang="zh-TW" sz="1200" dirty="0" smtClean="0"/>
          </a:p>
          <a:p>
            <a:r>
              <a:rPr lang="en-US" altLang="zh-TW" sz="1200" dirty="0" smtClean="0"/>
              <a:t>      </a:t>
            </a:r>
            <a:r>
              <a:rPr lang="en-US" altLang="zh-TW" sz="1200" dirty="0" err="1" smtClean="0"/>
              <a:t>Serial.println</a:t>
            </a:r>
            <a:r>
              <a:rPr lang="en-US" altLang="zh-TW" sz="1200" dirty="0" smtClean="0"/>
              <a:t>(“Program Start”) </a:t>
            </a:r>
            <a:r>
              <a:rPr lang="zh-TW" altLang="en-US" sz="1200" dirty="0" smtClean="0"/>
              <a:t>  </a:t>
            </a:r>
            <a:r>
              <a:rPr lang="en-US" altLang="zh-TW" sz="1200" dirty="0" smtClean="0"/>
              <a:t>//</a:t>
            </a:r>
            <a:r>
              <a:rPr lang="zh-TW" altLang="en-US" sz="1200" dirty="0" smtClean="0"/>
              <a:t>送書開始</a:t>
            </a:r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TW" altLang="en-US" dirty="0" smtClean="0"/>
              <a:t>有問題，</a:t>
            </a:r>
            <a:endParaRPr lang="en-US" altLang="zh-TW" dirty="0" smtClean="0"/>
          </a:p>
          <a:p>
            <a:r>
              <a:rPr lang="zh-TW" altLang="en-US" dirty="0" smtClean="0"/>
              <a:t>看不到甚麼</a:t>
            </a:r>
            <a:r>
              <a:rPr lang="en-US" altLang="zh-TW" dirty="0" smtClean="0"/>
              <a:t>(</a:t>
            </a:r>
            <a:r>
              <a:rPr lang="zh-TW" altLang="en-US" dirty="0" smtClean="0"/>
              <a:t>發光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WHY</a:t>
            </a:r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pinMode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(7,INPUT)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gpio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腳位，告訴</a:t>
            </a:r>
            <a:r>
              <a:rPr kumimoji="1" lang="en-US" altLang="zh-TW" sz="1200" kern="1200" dirty="0" err="1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mcu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如何使用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第一個數字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，就是第</a:t>
            </a:r>
            <a:r>
              <a:rPr kumimoji="1" lang="en-US" altLang="zh-TW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7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個腳位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smtClean="0">
                <a:latin typeface="+mj-ea"/>
              </a:rPr>
              <a:t>INPUT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新細明體" pitchFamily="18" charset="-120"/>
                <a:cs typeface="+mn-cs"/>
              </a:rPr>
              <a:t> 就是將這個腳位設定為輸入數位訊號使用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  <a:p>
            <a:r>
              <a:rPr lang="en-US" altLang="zh-TW" sz="1200" dirty="0" err="1" smtClean="0">
                <a:latin typeface="+mj-ea"/>
              </a:rPr>
              <a:t>pinMode</a:t>
            </a:r>
            <a:r>
              <a:rPr lang="en-US" altLang="zh-TW" sz="1200" dirty="0" smtClean="0">
                <a:latin typeface="+mj-ea"/>
              </a:rPr>
              <a:t>(13,OUTPUT) </a:t>
            </a:r>
            <a:r>
              <a:rPr lang="zh-TW" altLang="en-US" sz="1200" dirty="0" smtClean="0">
                <a:latin typeface="+mj-ea"/>
              </a:rPr>
              <a:t> 就是將</a:t>
            </a:r>
            <a:r>
              <a:rPr lang="en-US" altLang="zh-TW" sz="1200" dirty="0" err="1" smtClean="0">
                <a:latin typeface="+mj-ea"/>
              </a:rPr>
              <a:t>gpio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腳位，告訴</a:t>
            </a:r>
            <a:r>
              <a:rPr lang="en-US" altLang="zh-TW" sz="1200" dirty="0" err="1" smtClean="0">
                <a:latin typeface="+mj-ea"/>
              </a:rPr>
              <a:t>mcu</a:t>
            </a:r>
            <a:r>
              <a:rPr lang="en-US" altLang="zh-TW" sz="1200" dirty="0" smtClean="0">
                <a:latin typeface="+mj-ea"/>
              </a:rPr>
              <a:t> </a:t>
            </a:r>
            <a:r>
              <a:rPr lang="zh-TW" altLang="en-US" sz="1200" dirty="0" smtClean="0">
                <a:latin typeface="+mj-ea"/>
              </a:rPr>
              <a:t>如何使用</a:t>
            </a:r>
            <a:endParaRPr lang="en-US" altLang="zh-TW" sz="1200" dirty="0" smtClean="0">
              <a:latin typeface="+mj-ea"/>
            </a:endParaRPr>
          </a:p>
          <a:p>
            <a:r>
              <a:rPr lang="zh-TW" altLang="en-US" sz="1200" dirty="0" smtClean="0">
                <a:latin typeface="+mj-ea"/>
              </a:rPr>
              <a:t>第一個數字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，就是第</a:t>
            </a:r>
            <a:r>
              <a:rPr lang="en-US" altLang="zh-TW" sz="1200" dirty="0" smtClean="0">
                <a:latin typeface="+mj-ea"/>
              </a:rPr>
              <a:t>13</a:t>
            </a:r>
            <a:r>
              <a:rPr lang="zh-TW" altLang="en-US" sz="1200" dirty="0" smtClean="0">
                <a:latin typeface="+mj-ea"/>
              </a:rPr>
              <a:t>個腳位</a:t>
            </a:r>
            <a:endParaRPr lang="en-US" altLang="zh-TW" sz="1200" dirty="0" smtClean="0">
              <a:latin typeface="+mj-ea"/>
            </a:endParaRPr>
          </a:p>
          <a:p>
            <a:r>
              <a:rPr lang="en-US" altLang="zh-TW" sz="1200" dirty="0" err="1" smtClean="0">
                <a:latin typeface="+mj-ea"/>
              </a:rPr>
              <a:t>Oupout</a:t>
            </a:r>
            <a:r>
              <a:rPr lang="zh-TW" altLang="en-US" sz="1200" dirty="0" smtClean="0">
                <a:latin typeface="+mj-ea"/>
              </a:rPr>
              <a:t> 就是將這個腳位設定為輸出數位訊號使用</a:t>
            </a:r>
          </a:p>
          <a:p>
            <a:endParaRPr kumimoji="1" lang="zh-TW" altLang="en-US" sz="1200" kern="1200" dirty="0">
              <a:solidFill>
                <a:schemeClr val="tx1"/>
              </a:solidFill>
              <a:latin typeface="+mj-ea"/>
              <a:ea typeface="新細明體" pitchFamily="18" charset="-120"/>
              <a:cs typeface="+mn-cs"/>
            </a:endParaRPr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9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程式設計</a:t>
            </a:r>
            <a:r>
              <a:rPr lang="zh-TW" altLang="en-US" sz="2800" dirty="0"/>
              <a:t>的第一步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/>
              <a:t>國立台灣大學創新設計學院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4985357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電路圖\基本電路_ 透過網際網路取得時間_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9123"/>
            <a:ext cx="7632848" cy="615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474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最簡單的輸出元件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零件圖\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772816"/>
            <a:ext cx="5970860" cy="340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7155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 腳位判斷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7" name="Picture 3" descr="D:\永忠研究\大學上課\崑山科技大學\105微處理機一\上課內容\零件圖\LED正負腳位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6"/>
            <a:ext cx="2592288" cy="46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755576" y="4869160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長腳為正電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012160" y="4853628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短腳為接地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限流</a:t>
            </a:r>
            <a:r>
              <a:rPr lang="zh-TW" altLang="en-US" b="1" dirty="0" smtClean="0">
                <a:solidFill>
                  <a:srgbClr val="E56700"/>
                </a:solidFill>
              </a:rPr>
              <a:t>電阻</a:t>
            </a:r>
            <a:r>
              <a:rPr lang="en-US" altLang="zh-TW" b="1" dirty="0">
                <a:solidFill>
                  <a:srgbClr val="E56700"/>
                </a:solidFill>
              </a:rPr>
              <a:t>(Current limiting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大學上課\崑山科技大學\105微處理機一\上課內容\電路圖\LED 限流電阻電路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14" y="1916832"/>
            <a:ext cx="6740169" cy="42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453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1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13419"/>
            <a:ext cx="6480720" cy="55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如何輸出數位訊號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0090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開發板必須針對周邊腳位、周邊通訊腳位、全域使用的變數或物件等，先行產生或設定，所以這些東西都必須寫在這個區域，尤其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腳位使用與輸入輸出設定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全域變數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常態變數、靜態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使用模組之物件產生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時間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、計數器等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常用參數等等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9110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GPIO</a:t>
            </a:r>
            <a:r>
              <a:rPr lang="zh-TW" altLang="en-US" b="1" dirty="0" smtClean="0">
                <a:solidFill>
                  <a:srgbClr val="E56700"/>
                </a:solidFill>
              </a:rPr>
              <a:t>問題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+mj-ea"/>
                <a:ea typeface="+mj-ea"/>
              </a:rPr>
              <a:t>pinMode</a:t>
            </a:r>
            <a:r>
              <a:rPr lang="en-US" altLang="zh-TW" sz="2800" dirty="0">
                <a:latin typeface="+mj-ea"/>
                <a:ea typeface="+mj-ea"/>
              </a:rPr>
              <a:t>(13,OUTPUT)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第一個數字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，就是第</a:t>
            </a:r>
            <a:r>
              <a:rPr lang="en-US" altLang="zh-TW" sz="2800" dirty="0">
                <a:latin typeface="+mj-ea"/>
                <a:ea typeface="+mj-ea"/>
              </a:rPr>
              <a:t>13</a:t>
            </a:r>
            <a:r>
              <a:rPr lang="zh-TW" altLang="en-US" sz="2800" dirty="0">
                <a:latin typeface="+mj-ea"/>
                <a:ea typeface="+mj-ea"/>
              </a:rPr>
              <a:t>個腳位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 err="1">
                <a:latin typeface="+mj-ea"/>
                <a:ea typeface="+mj-ea"/>
              </a:rPr>
              <a:t>Oupout</a:t>
            </a:r>
            <a:r>
              <a:rPr lang="zh-TW" altLang="en-US" sz="2800" dirty="0">
                <a:latin typeface="+mj-ea"/>
                <a:ea typeface="+mj-ea"/>
              </a:rPr>
              <a:t> 就是將這個腳位設定為輸出數位訊號使用</a:t>
            </a:r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28829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將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 smtClean="0">
                <a:solidFill>
                  <a:srgbClr val="E56700"/>
                </a:solidFill>
              </a:rPr>
              <a:t>燈點亮、熄滅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訊號高電位，在輸出低電位</a:t>
            </a:r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052390" y="1401249"/>
            <a:ext cx="209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E56700"/>
                </a:solidFill>
              </a:rPr>
              <a:t>看不到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r>
              <a:rPr lang="zh-TW" altLang="en-US" b="1" dirty="0">
                <a:solidFill>
                  <a:srgbClr val="E56700"/>
                </a:solidFill>
              </a:rPr>
              <a:t>燈點亮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加上延遲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4222016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  <p:pic>
        <p:nvPicPr>
          <p:cNvPr id="7172" name="Picture 4" descr="C:\Users\user\AppData\Local\Microsoft\Windows\INetCache\IE\RJ2G48RG\Blue_question_mark.svg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65" y="1801078"/>
            <a:ext cx="2420938" cy="24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489283" y="13897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E56700"/>
                </a:solidFill>
              </a:rPr>
              <a:t>可是看不到熄滅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" name="Picture 2" descr="C:\Users\user\AppData\Local\Microsoft\Windows\INetCache\IE\SLYWW2OL\Blue_question_mark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764704"/>
            <a:ext cx="5214467" cy="52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2450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如何解決明滅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// put your main code here, to run repeatedly: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delay(2000) ;  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delay(3000)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4229" y="4295365"/>
            <a:ext cx="77768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針對</a:t>
            </a:r>
            <a:r>
              <a:rPr lang="zh-TW" altLang="en-US" sz="2800" dirty="0" smtClean="0">
                <a:latin typeface="+mj-ea"/>
                <a:ea typeface="+mj-ea"/>
              </a:rPr>
              <a:t>數位腳位</a:t>
            </a:r>
            <a:r>
              <a:rPr lang="en-US" altLang="zh-TW" sz="2800" dirty="0" smtClean="0">
                <a:latin typeface="+mj-ea"/>
                <a:ea typeface="+mj-ea"/>
              </a:rPr>
              <a:t>13</a:t>
            </a:r>
            <a:r>
              <a:rPr lang="zh-TW" altLang="en-US" sz="2800" dirty="0" smtClean="0">
                <a:latin typeface="+mj-ea"/>
                <a:ea typeface="+mj-ea"/>
              </a:rPr>
              <a:t>，輸出</a:t>
            </a:r>
            <a:r>
              <a:rPr lang="zh-TW" altLang="en-US" sz="2800" dirty="0">
                <a:latin typeface="+mj-ea"/>
                <a:ea typeface="+mj-ea"/>
              </a:rPr>
              <a:t>數位</a:t>
            </a:r>
            <a:r>
              <a:rPr lang="zh-TW" altLang="en-US" sz="2800" dirty="0" smtClean="0">
                <a:latin typeface="+mj-ea"/>
                <a:ea typeface="+mj-ea"/>
              </a:rPr>
              <a:t>訊號高電位</a:t>
            </a:r>
            <a:endParaRPr lang="en-US" altLang="zh-TW" sz="2800" dirty="0" smtClean="0">
              <a:latin typeface="+mj-ea"/>
              <a:ea typeface="+mj-ea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(13,LOW);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en-US" sz="2800" dirty="0">
                <a:latin typeface="+mj-ea"/>
              </a:rPr>
              <a:t>數位腳位</a:t>
            </a:r>
            <a:r>
              <a:rPr lang="en-US" altLang="zh-TW" sz="2800" dirty="0">
                <a:latin typeface="+mj-ea"/>
              </a:rPr>
              <a:t>13</a:t>
            </a:r>
            <a:r>
              <a:rPr lang="zh-TW" altLang="en-US" sz="2800" dirty="0">
                <a:latin typeface="+mj-ea"/>
              </a:rPr>
              <a:t>，輸出數位</a:t>
            </a:r>
            <a:r>
              <a:rPr lang="zh-TW" altLang="en-US" sz="2800" dirty="0" smtClean="0">
                <a:latin typeface="+mj-ea"/>
              </a:rPr>
              <a:t>訊號</a:t>
            </a:r>
            <a:r>
              <a:rPr lang="zh-TW" altLang="en-US" sz="2800" dirty="0">
                <a:latin typeface="+mj-ea"/>
              </a:rPr>
              <a:t>低</a:t>
            </a:r>
            <a:r>
              <a:rPr lang="zh-TW" altLang="en-US" sz="2800" dirty="0" smtClean="0">
                <a:latin typeface="+mj-ea"/>
              </a:rPr>
              <a:t>電位</a:t>
            </a:r>
            <a:endParaRPr lang="zh-TW" altLang="en-US" sz="2800" dirty="0">
              <a:latin typeface="+mj-ea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290096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最簡單的輸入元件</a:t>
            </a:r>
          </a:p>
        </p:txBody>
      </p:sp>
    </p:spTree>
    <p:extLst>
      <p:ext uri="{BB962C8B-B14F-4D97-AF65-F5344CB8AC3E}">
        <p14:creationId xmlns:p14="http://schemas.microsoft.com/office/powerpoint/2010/main" val="25297267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如何讀取簡單的按鈕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dirty="0"/>
              <a:t>Mini Push Button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5" name="Picture 3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5"/>
            <a:ext cx="5119290" cy="52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780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可以直接接電源嗎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20605" y="1908121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正電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72944" y="4005064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GPIO </a:t>
            </a:r>
          </a:p>
          <a:p>
            <a:r>
              <a:rPr lang="en-US" altLang="zh-TW" sz="3200" dirty="0" smtClean="0"/>
              <a:t>Digital Pin</a:t>
            </a:r>
            <a:endParaRPr lang="zh-TW" altLang="en-US" sz="3200" dirty="0"/>
          </a:p>
        </p:txBody>
      </p:sp>
      <p:pic>
        <p:nvPicPr>
          <p:cNvPr id="9218" name="Picture 2" descr="D:\永忠研究\大學上課\崑山科技大學\105微處理機一\上課內容\電路圖\Mini Push 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09071"/>
            <a:ext cx="33718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向右箭號 2"/>
          <p:cNvSpPr/>
          <p:nvPr/>
        </p:nvSpPr>
        <p:spPr>
          <a:xfrm>
            <a:off x="755576" y="2492896"/>
            <a:ext cx="2304256" cy="938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6012160" y="2492896"/>
            <a:ext cx="237626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79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沒用、</a:t>
            </a:r>
            <a:r>
              <a:rPr lang="zh-TW" altLang="en-US" b="1" dirty="0" smtClean="0">
                <a:solidFill>
                  <a:srgbClr val="E56700"/>
                </a:solidFill>
              </a:rPr>
              <a:t>甚至</a:t>
            </a:r>
            <a:r>
              <a:rPr lang="en-US" altLang="zh-TW" b="1" dirty="0" smtClean="0">
                <a:solidFill>
                  <a:srgbClr val="E56700"/>
                </a:solidFill>
              </a:rPr>
              <a:t>MCU</a:t>
            </a:r>
            <a:r>
              <a:rPr lang="zh-TW" altLang="en-US" b="1" dirty="0" smtClean="0">
                <a:solidFill>
                  <a:srgbClr val="E56700"/>
                </a:solidFill>
              </a:rPr>
              <a:t>燒毀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29816" y="1594938"/>
            <a:ext cx="8472619" cy="3673211"/>
            <a:chOff x="220605" y="1409071"/>
            <a:chExt cx="8472619" cy="3673211"/>
          </a:xfrm>
        </p:grpSpPr>
        <p:pic>
          <p:nvPicPr>
            <p:cNvPr id="10" name="Picture 2" descr="D:\永忠研究\大學上課\崑山科技大學\105微處理機一\上課內容\電路圖\Mini Push Butt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409071"/>
              <a:ext cx="3371850" cy="3486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文字方塊 5"/>
            <p:cNvSpPr txBox="1"/>
            <p:nvPr/>
          </p:nvSpPr>
          <p:spPr>
            <a:xfrm>
              <a:off x="220605" y="1908121"/>
              <a:ext cx="2520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/>
                <a:t>正電</a:t>
              </a:r>
              <a:endParaRPr lang="zh-TW" altLang="en-US" sz="32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172944" y="4005064"/>
              <a:ext cx="252028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GPIO </a:t>
              </a:r>
            </a:p>
            <a:p>
              <a:r>
                <a:rPr lang="en-US" altLang="zh-TW" sz="3200" dirty="0" smtClean="0"/>
                <a:t>Digital Pin</a:t>
              </a:r>
              <a:endParaRPr lang="zh-TW" altLang="en-US" sz="3200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55576" y="2492896"/>
              <a:ext cx="2304256" cy="9386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6012160" y="2492896"/>
              <a:ext cx="2376264" cy="1152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44" name="Picture 4" descr="C:\Users\user\AppData\Local\Microsoft\Windows\INetCache\IE\DIOJ3RLX\600px-Red_X_Freehand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95" y="11430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523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按鈕開關</a:t>
            </a:r>
            <a:r>
              <a:rPr lang="en-US" altLang="zh-TW" b="1" dirty="0">
                <a:solidFill>
                  <a:srgbClr val="E56700"/>
                </a:solidFill>
              </a:rPr>
              <a:t>(Button/Switch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 smtClean="0">
                <a:solidFill>
                  <a:srgbClr val="E56700"/>
                </a:solidFill>
              </a:rPr>
              <a:t>需要電阻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b="1" dirty="0"/>
              <a:t>  在用 </a:t>
            </a:r>
            <a:r>
              <a:rPr lang="en-US" altLang="zh-TW" b="1" dirty="0"/>
              <a:t>Arduino </a:t>
            </a:r>
            <a:r>
              <a:rPr lang="zh-TW" altLang="en-US" b="1" dirty="0"/>
              <a:t>做實驗時</a:t>
            </a:r>
            <a:r>
              <a:rPr lang="en-US" altLang="zh-TW" b="1" dirty="0"/>
              <a:t>, </a:t>
            </a:r>
            <a:r>
              <a:rPr lang="zh-TW" altLang="en-US" b="1" dirty="0"/>
              <a:t>按鈕開關</a:t>
            </a:r>
            <a:r>
              <a:rPr lang="en-US" altLang="zh-TW" b="1" dirty="0"/>
              <a:t>(Button/Switch)</a:t>
            </a:r>
            <a:r>
              <a:rPr lang="zh-TW" altLang="en-US" b="1" dirty="0"/>
              <a:t>是很常見的應用</a:t>
            </a:r>
            <a:r>
              <a:rPr lang="en-US" altLang="zh-TW" b="1" dirty="0"/>
              <a:t>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然後你常常</a:t>
            </a:r>
            <a:r>
              <a:rPr lang="zh-TW" altLang="en-US" dirty="0" smtClean="0"/>
              <a:t>看到許多文章，說</a:t>
            </a:r>
            <a:r>
              <a:rPr lang="zh-TW" altLang="en-US" dirty="0"/>
              <a:t>要接個電阻</a:t>
            </a:r>
            <a:r>
              <a:rPr lang="en-US" altLang="zh-TW" dirty="0"/>
              <a:t>, </a:t>
            </a:r>
            <a:r>
              <a:rPr lang="zh-TW" altLang="en-US" dirty="0"/>
              <a:t>又</a:t>
            </a:r>
            <a:r>
              <a:rPr lang="zh-TW" altLang="en-US" dirty="0" smtClean="0"/>
              <a:t>看到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上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下</a:t>
            </a:r>
            <a:r>
              <a:rPr lang="zh-TW" altLang="en-US" dirty="0"/>
              <a:t>拉</a:t>
            </a:r>
            <a:r>
              <a:rPr lang="zh-TW" altLang="en-US" dirty="0" smtClean="0"/>
              <a:t>電阻</a:t>
            </a:r>
            <a:r>
              <a:rPr lang="en-US" altLang="zh-TW" dirty="0" smtClean="0"/>
              <a:t>”!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    電阻</a:t>
            </a:r>
            <a:r>
              <a:rPr lang="en-US" altLang="zh-TW" b="1" dirty="0"/>
              <a:t>(resistor)</a:t>
            </a:r>
            <a:r>
              <a:rPr lang="zh-TW" altLang="en-US" b="1" dirty="0"/>
              <a:t>應該大家多多少少都知道</a:t>
            </a:r>
            <a:r>
              <a:rPr lang="en-US" altLang="zh-TW" b="1" dirty="0"/>
              <a:t>(</a:t>
            </a:r>
            <a:r>
              <a:rPr lang="zh-TW" altLang="en-US" b="1" dirty="0"/>
              <a:t>大家都聽過歐姆定律</a:t>
            </a:r>
            <a:r>
              <a:rPr lang="en-US" altLang="zh-TW" b="1" dirty="0"/>
              <a:t>),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b="1" dirty="0"/>
              <a:t>可是到底上拉</a:t>
            </a:r>
            <a:r>
              <a:rPr lang="en-US" altLang="zh-TW" b="1" dirty="0"/>
              <a:t>(pull-up)</a:t>
            </a:r>
            <a:r>
              <a:rPr lang="zh-TW" altLang="en-US" b="1" dirty="0"/>
              <a:t>和下拉</a:t>
            </a:r>
            <a:r>
              <a:rPr lang="en-US" altLang="zh-TW" b="1" dirty="0"/>
              <a:t>(pull-down)</a:t>
            </a:r>
            <a:r>
              <a:rPr lang="zh-TW" altLang="en-US" b="1" dirty="0" smtClean="0"/>
              <a:t>是甚麼呢</a:t>
            </a:r>
            <a:r>
              <a:rPr lang="en-US" altLang="zh-TW" b="1" dirty="0"/>
              <a:t>?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0369752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在數位電路中，上拉電阻（英語：</a:t>
            </a:r>
            <a:r>
              <a:rPr lang="en-US" altLang="zh-TW" sz="2800" b="1" dirty="0"/>
              <a:t>Pull-up resistors</a:t>
            </a:r>
            <a:r>
              <a:rPr lang="zh-TW" altLang="en-US" sz="2800" b="1" dirty="0"/>
              <a:t>）是當某輸入埠未連接設備或處於高阻抗的情況下，一種用於保證輸入訊號為預期邏輯電平的電阻元件。他們通常在不同的邏輯器件之間工作，提供一定的電壓訊號。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36059091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</a:t>
            </a:r>
            <a:r>
              <a:rPr lang="en-US" altLang="zh-TW" b="1" dirty="0" smtClean="0">
                <a:solidFill>
                  <a:srgbClr val="E56700"/>
                </a:solidFill>
              </a:rPr>
              <a:t>pull-up</a:t>
            </a:r>
            <a:r>
              <a:rPr lang="zh-TW" altLang="en-US" b="1" dirty="0" smtClean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 descr="D:\永忠研究\大學上課\崑山科技大學\105微處理機一\上課內容\電路圖\上拉(pull-up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25422"/>
            <a:ext cx="3744416" cy="52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544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</a:t>
            </a:r>
            <a:r>
              <a:rPr lang="en-US" altLang="zh-TW" b="1" dirty="0" smtClean="0">
                <a:solidFill>
                  <a:srgbClr val="E56700"/>
                </a:solidFill>
              </a:rPr>
              <a:t>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sz="2800" b="1" dirty="0"/>
              <a:t>在數位電路中</a:t>
            </a:r>
            <a:r>
              <a:rPr lang="zh-TW" altLang="en-US" sz="2800" b="1" dirty="0" smtClean="0"/>
              <a:t>，下拉</a:t>
            </a:r>
            <a:r>
              <a:rPr lang="zh-TW" altLang="en-US" sz="2800" b="1" dirty="0"/>
              <a:t>電阻（英語</a:t>
            </a:r>
            <a:r>
              <a:rPr lang="zh-TW" altLang="en-US" sz="2800" b="1" dirty="0" smtClean="0"/>
              <a:t>：</a:t>
            </a:r>
            <a:r>
              <a:rPr lang="en-US" altLang="zh-TW" sz="2800" b="1" dirty="0"/>
              <a:t>Pull-down resistor</a:t>
            </a:r>
            <a:r>
              <a:rPr lang="zh-TW" altLang="en-US" sz="2800" b="1" dirty="0" smtClean="0"/>
              <a:t>）</a:t>
            </a:r>
            <a:r>
              <a:rPr lang="zh-TW" altLang="en-US" sz="2800" b="1" dirty="0"/>
              <a:t>是當某輸入埠未連接設備或</a:t>
            </a:r>
            <a:r>
              <a:rPr lang="zh-TW" altLang="en-US" sz="2800" b="1" dirty="0" smtClean="0"/>
              <a:t>處於低阻抗</a:t>
            </a:r>
            <a:r>
              <a:rPr lang="zh-TW" altLang="en-US" sz="2800" b="1" dirty="0"/>
              <a:t>的情況下，一種用於保證輸入</a:t>
            </a:r>
            <a:r>
              <a:rPr lang="zh-TW" altLang="en-US" sz="2800" b="1" dirty="0" smtClean="0"/>
              <a:t>訊號，使其邏輯</a:t>
            </a:r>
            <a:r>
              <a:rPr lang="zh-TW" altLang="en-US" sz="2800" b="1" dirty="0"/>
              <a:t>訊號保持在接近</a:t>
            </a:r>
            <a:r>
              <a:rPr lang="en-US" altLang="zh-TW" sz="2800" b="1" dirty="0"/>
              <a:t>0</a:t>
            </a:r>
            <a:r>
              <a:rPr lang="zh-TW" altLang="en-US" sz="2800" b="1" dirty="0"/>
              <a:t>伏特的</a:t>
            </a:r>
            <a:r>
              <a:rPr lang="zh-TW" altLang="en-US" sz="2800" b="1" dirty="0" smtClean="0"/>
              <a:t>狀態。</a:t>
            </a:r>
            <a:endParaRPr lang="en-US" altLang="zh-TW" sz="2800" kern="0" dirty="0"/>
          </a:p>
        </p:txBody>
      </p:sp>
    </p:spTree>
    <p:extLst>
      <p:ext uri="{BB962C8B-B14F-4D97-AF65-F5344CB8AC3E}">
        <p14:creationId xmlns:p14="http://schemas.microsoft.com/office/powerpoint/2010/main" val="40841374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大學上課\崑山科技大學\105微處理機一\上課內容\電路圖\下拉(Pull-down resistor)電阻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04925"/>
            <a:ext cx="4141440" cy="54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8191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D:\永忠研究\大學上課\崑山科技大學\105微處理機一\上課內容\電路圖\基本電路_按鈕(上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89038"/>
            <a:ext cx="6481762" cy="566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0407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電阻電路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大學上課\崑山科技大學\105微處理機一\上課內容\電路圖\基本電路_按鈕(下拉電阻)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219200"/>
            <a:ext cx="648176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979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595439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36203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 smtClean="0">
                <a:latin typeface="+mj-ea"/>
                <a:ea typeface="+mj-ea"/>
              </a:rPr>
              <a:t>pinMode</a:t>
            </a:r>
            <a:r>
              <a:rPr lang="en-US" altLang="zh-TW" sz="2800" dirty="0" smtClean="0">
                <a:latin typeface="+mj-ea"/>
                <a:ea typeface="+mj-ea"/>
              </a:rPr>
              <a:t>(7,INPUT</a:t>
            </a:r>
            <a:r>
              <a:rPr lang="en-US" altLang="zh-TW" sz="2800" dirty="0">
                <a:latin typeface="+mj-ea"/>
                <a:ea typeface="+mj-ea"/>
              </a:rPr>
              <a:t>) </a:t>
            </a:r>
            <a:r>
              <a:rPr lang="zh-TW" altLang="en-US" sz="2800" dirty="0">
                <a:latin typeface="+mj-ea"/>
                <a:ea typeface="+mj-ea"/>
              </a:rPr>
              <a:t> 就是將</a:t>
            </a:r>
            <a:r>
              <a:rPr lang="en-US" altLang="zh-TW" sz="2800" dirty="0" err="1">
                <a:latin typeface="+mj-ea"/>
                <a:ea typeface="+mj-ea"/>
              </a:rPr>
              <a:t>gpio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腳位，告訴</a:t>
            </a:r>
            <a:r>
              <a:rPr lang="en-US" altLang="zh-TW" sz="2800" dirty="0" err="1">
                <a:latin typeface="+mj-ea"/>
                <a:ea typeface="+mj-ea"/>
              </a:rPr>
              <a:t>mcu</a:t>
            </a:r>
            <a:r>
              <a:rPr lang="en-US" altLang="zh-TW" sz="2800" dirty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如何使用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zh-TW" altLang="en-US" sz="2800" dirty="0">
                <a:latin typeface="+mj-ea"/>
                <a:ea typeface="+mj-ea"/>
              </a:rPr>
              <a:t>第一個</a:t>
            </a:r>
            <a:r>
              <a:rPr lang="zh-TW" altLang="en-US" sz="2800" dirty="0" smtClean="0">
                <a:latin typeface="+mj-ea"/>
                <a:ea typeface="+mj-ea"/>
              </a:rPr>
              <a:t>數字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，</a:t>
            </a:r>
            <a:r>
              <a:rPr lang="zh-TW" altLang="en-US" sz="2800" dirty="0">
                <a:latin typeface="+mj-ea"/>
                <a:ea typeface="+mj-ea"/>
              </a:rPr>
              <a:t>就是</a:t>
            </a:r>
            <a:r>
              <a:rPr lang="zh-TW" altLang="en-US" sz="2800" dirty="0" smtClean="0">
                <a:latin typeface="+mj-ea"/>
                <a:ea typeface="+mj-ea"/>
              </a:rPr>
              <a:t>第</a:t>
            </a:r>
            <a:r>
              <a:rPr lang="en-US" altLang="zh-TW" sz="2800" dirty="0" smtClean="0">
                <a:latin typeface="+mj-ea"/>
                <a:ea typeface="+mj-ea"/>
              </a:rPr>
              <a:t>7</a:t>
            </a:r>
            <a:r>
              <a:rPr lang="zh-TW" altLang="en-US" sz="2800" dirty="0" smtClean="0">
                <a:latin typeface="+mj-ea"/>
                <a:ea typeface="+mj-ea"/>
              </a:rPr>
              <a:t>個</a:t>
            </a:r>
            <a:r>
              <a:rPr lang="zh-TW" altLang="en-US" sz="2800" dirty="0">
                <a:latin typeface="+mj-ea"/>
                <a:ea typeface="+mj-ea"/>
              </a:rPr>
              <a:t>腳位</a:t>
            </a:r>
            <a:endParaRPr lang="en-US" altLang="zh-TW" sz="2800" dirty="0">
              <a:latin typeface="+mj-ea"/>
              <a:ea typeface="+mj-ea"/>
            </a:endParaRPr>
          </a:p>
          <a:p>
            <a:r>
              <a:rPr lang="en-US" altLang="zh-TW" sz="2800" dirty="0">
                <a:latin typeface="+mj-ea"/>
              </a:rPr>
              <a:t>INPUT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zh-TW" altLang="en-US" sz="2800" dirty="0">
                <a:latin typeface="+mj-ea"/>
                <a:ea typeface="+mj-ea"/>
              </a:rPr>
              <a:t>就是將這個腳位設定為</a:t>
            </a:r>
            <a:r>
              <a:rPr lang="zh-TW" altLang="en-US" sz="2800" dirty="0" smtClean="0">
                <a:latin typeface="+mj-ea"/>
                <a:ea typeface="+mj-ea"/>
              </a:rPr>
              <a:t>輸</a:t>
            </a:r>
            <a:r>
              <a:rPr lang="zh-TW" altLang="en-US" sz="2800" dirty="0">
                <a:latin typeface="+mj-ea"/>
                <a:ea typeface="+mj-ea"/>
              </a:rPr>
              <a:t>入</a:t>
            </a:r>
            <a:r>
              <a:rPr lang="zh-TW" altLang="en-US" sz="2800" dirty="0" smtClean="0">
                <a:latin typeface="+mj-ea"/>
                <a:ea typeface="+mj-ea"/>
              </a:rPr>
              <a:t>數位</a:t>
            </a:r>
            <a:r>
              <a:rPr lang="zh-TW" altLang="en-US" sz="2800" dirty="0">
                <a:latin typeface="+mj-ea"/>
                <a:ea typeface="+mj-ea"/>
              </a:rPr>
              <a:t>訊號使用</a:t>
            </a:r>
          </a:p>
        </p:txBody>
      </p:sp>
    </p:spTree>
    <p:extLst>
      <p:ext uri="{BB962C8B-B14F-4D97-AF65-F5344CB8AC3E}">
        <p14:creationId xmlns:p14="http://schemas.microsoft.com/office/powerpoint/2010/main" val="357392125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04156" y="1340768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/>
              <a:t>("Program Start") ;</a:t>
            </a:r>
          </a:p>
          <a:p>
            <a:r>
              <a:rPr lang="en-US" altLang="zh-TW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422201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 </a:t>
            </a:r>
            <a:r>
              <a:rPr lang="en-US" altLang="zh-TW" sz="2800" dirty="0" err="1"/>
              <a:t>Serial.begin</a:t>
            </a:r>
            <a:r>
              <a:rPr lang="en-US" altLang="zh-TW" sz="2800" dirty="0"/>
              <a:t>(9600) </a:t>
            </a:r>
            <a:r>
              <a:rPr lang="en-US" altLang="zh-TW" sz="2800" dirty="0" smtClean="0"/>
              <a:t>; </a:t>
            </a:r>
            <a:r>
              <a:rPr lang="zh-TW" altLang="en-US" sz="2800" dirty="0" smtClean="0"/>
              <a:t>宣告監控視窗傳輸速率</a:t>
            </a:r>
            <a:endParaRPr lang="en-US" altLang="zh-TW" sz="2800" dirty="0"/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Serial.println</a:t>
            </a:r>
            <a:r>
              <a:rPr lang="en-US" altLang="zh-TW" sz="2800" dirty="0" smtClean="0"/>
              <a:t>(“Program Start”)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//</a:t>
            </a:r>
            <a:r>
              <a:rPr lang="zh-TW" altLang="en-US" sz="2800" dirty="0" smtClean="0"/>
              <a:t>送書開始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83801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124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27560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7212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如何整合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我們發現，按下是一個獨立事件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我們又發現，放開是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一個獨立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事件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而按下與放開，恰巧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是兩個互斥的獨立事件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147" name="Picture 3" descr="C:\Users\user\AppData\Local\Microsoft\Windows\INetCache\IE\424PDLUV\Question_mark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3" y="792088"/>
            <a:ext cx="947534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78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C:\Users\user\AppData\Local\Microsoft\Windows\INetCache\IE\0NEG9V8Y\thinking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16" y="80772"/>
            <a:ext cx="4849368" cy="66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818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整合它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4400" i="1" u="sng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</a:t>
            </a:r>
            <a:r>
              <a:rPr lang="en-US" altLang="zh-TW" sz="4400" i="1" u="sng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eles</a:t>
            </a:r>
            <a:endParaRPr lang="en-US" altLang="zh-TW" sz="4400" i="1" u="sng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47330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整合輸入輸出程式開發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上拉</a:t>
            </a:r>
            <a:r>
              <a:rPr lang="en-US" altLang="zh-TW" b="1" dirty="0">
                <a:solidFill>
                  <a:srgbClr val="E56700"/>
                </a:solidFill>
              </a:rPr>
              <a:t>(pull-up</a:t>
            </a:r>
            <a:r>
              <a:rPr lang="zh-TW" altLang="en-US" b="1" dirty="0">
                <a:solidFill>
                  <a:srgbClr val="E56700"/>
                </a:solidFill>
              </a:rPr>
              <a:t> </a:t>
            </a:r>
            <a:r>
              <a:rPr lang="en-US" altLang="zh-TW" b="1" dirty="0">
                <a:solidFill>
                  <a:srgbClr val="E56700"/>
                </a:solidFill>
              </a:rPr>
              <a:t>resistor)</a:t>
            </a:r>
            <a:r>
              <a:rPr lang="zh-TW" altLang="en-US" b="1" dirty="0" smtClean="0">
                <a:solidFill>
                  <a:srgbClr val="E56700"/>
                </a:solidFill>
              </a:rPr>
              <a:t>電阻電路控制</a:t>
            </a:r>
            <a:r>
              <a:rPr lang="en-US" altLang="zh-TW" b="1" dirty="0" smtClean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D:\永忠研究\大學上課\崑山科技大學\105微處理機一\上課內容\電路圖\基本電路_按鈕(上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5322"/>
            <a:ext cx="6241280" cy="56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007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>
          <a:xfrm>
            <a:off x="0" y="188640"/>
            <a:ext cx="8964488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下拉</a:t>
            </a:r>
            <a:r>
              <a:rPr lang="en-US" altLang="zh-TW" b="1" dirty="0">
                <a:solidFill>
                  <a:srgbClr val="E56700"/>
                </a:solidFill>
              </a:rPr>
              <a:t>(Pull-down resistor)</a:t>
            </a:r>
            <a:r>
              <a:rPr lang="zh-TW" altLang="en-US" b="1" dirty="0">
                <a:solidFill>
                  <a:srgbClr val="E56700"/>
                </a:solidFill>
              </a:rPr>
              <a:t>電阻</a:t>
            </a:r>
            <a:r>
              <a:rPr lang="zh-TW" altLang="en-US" b="1" dirty="0" smtClean="0">
                <a:solidFill>
                  <a:srgbClr val="E56700"/>
                </a:solidFill>
              </a:rPr>
              <a:t>電路</a:t>
            </a:r>
            <a:r>
              <a:rPr lang="zh-TW" altLang="en-US" b="1" dirty="0">
                <a:solidFill>
                  <a:srgbClr val="E56700"/>
                </a:solidFill>
              </a:rPr>
              <a:t>控制</a:t>
            </a:r>
            <a:r>
              <a:rPr lang="en-US" altLang="zh-TW" b="1" dirty="0">
                <a:solidFill>
                  <a:srgbClr val="E56700"/>
                </a:solidFill>
              </a:rPr>
              <a:t>LED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大學上課\崑山科技大學\105微處理機一\上課內容\電路圖\基本電路_按鈕(下拉電阻)_整合輸出LED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241373"/>
            <a:ext cx="6012953" cy="545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3032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如何</a:t>
            </a:r>
            <a:r>
              <a:rPr lang="zh-TW" altLang="en-US" dirty="0"/>
              <a:t>讀出</a:t>
            </a:r>
            <a:r>
              <a:rPr lang="zh-TW" altLang="en-US" dirty="0" smtClean="0"/>
              <a:t>數位訊號</a:t>
            </a:r>
          </a:p>
        </p:txBody>
      </p:sp>
    </p:spTree>
    <p:extLst>
      <p:ext uri="{BB962C8B-B14F-4D97-AF65-F5344CB8AC3E}">
        <p14:creationId xmlns:p14="http://schemas.microsoft.com/office/powerpoint/2010/main" val="36972549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69209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Setup()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3588" y="1412776"/>
            <a:ext cx="74168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void setup() {</a:t>
            </a:r>
          </a:p>
          <a:p>
            <a:r>
              <a:rPr lang="en-US" altLang="zh-TW" sz="2800" dirty="0"/>
              <a:t>  // put your setup code here, to run once: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(13,OUTPUT) ;</a:t>
            </a:r>
          </a:p>
          <a:p>
            <a:r>
              <a:rPr lang="en-US" altLang="zh-TW" sz="2800" dirty="0"/>
              <a:t>      </a:t>
            </a:r>
            <a:r>
              <a:rPr lang="en-US" altLang="zh-TW" sz="2800" dirty="0" err="1"/>
              <a:t>pinMode</a:t>
            </a:r>
            <a:r>
              <a:rPr lang="en-US" altLang="zh-TW" sz="2800" dirty="0"/>
              <a:t>(7,INPUT);</a:t>
            </a:r>
          </a:p>
          <a:p>
            <a:r>
              <a:rPr lang="en-US" altLang="zh-TW" sz="2800" dirty="0"/>
              <a:t> }</a:t>
            </a:r>
          </a:p>
        </p:txBody>
      </p:sp>
      <p:sp>
        <p:nvSpPr>
          <p:cNvPr id="4" name="矩形 3"/>
          <p:cNvSpPr/>
          <p:nvPr/>
        </p:nvSpPr>
        <p:spPr>
          <a:xfrm>
            <a:off x="683568" y="3671511"/>
            <a:ext cx="7776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 smtClean="0">
                <a:latin typeface="+mj-ea"/>
                <a:ea typeface="+mj-ea"/>
              </a:rPr>
              <a:t>pinMode</a:t>
            </a:r>
            <a:r>
              <a:rPr lang="en-US" altLang="zh-TW" sz="2400" dirty="0" smtClean="0">
                <a:latin typeface="+mj-ea"/>
                <a:ea typeface="+mj-ea"/>
              </a:rPr>
              <a:t>(7,INPUT</a:t>
            </a:r>
            <a:r>
              <a:rPr lang="en-US" altLang="zh-TW" sz="2400" dirty="0">
                <a:latin typeface="+mj-ea"/>
                <a:ea typeface="+mj-ea"/>
              </a:rPr>
              <a:t>) </a:t>
            </a:r>
            <a:r>
              <a:rPr lang="zh-TW" altLang="en-US" sz="2400" dirty="0">
                <a:latin typeface="+mj-ea"/>
                <a:ea typeface="+mj-ea"/>
              </a:rPr>
              <a:t> 就是將</a:t>
            </a:r>
            <a:r>
              <a:rPr lang="en-US" altLang="zh-TW" sz="2400" dirty="0" err="1">
                <a:latin typeface="+mj-ea"/>
                <a:ea typeface="+mj-ea"/>
              </a:rPr>
              <a:t>gpio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腳位，告訴</a:t>
            </a:r>
            <a:r>
              <a:rPr lang="en-US" altLang="zh-TW" sz="2400" dirty="0" err="1">
                <a:latin typeface="+mj-ea"/>
                <a:ea typeface="+mj-ea"/>
              </a:rPr>
              <a:t>mcu</a:t>
            </a:r>
            <a:r>
              <a:rPr lang="en-US" altLang="zh-TW" sz="2400" dirty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如何使用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zh-TW" altLang="en-US" sz="2400" dirty="0">
                <a:latin typeface="+mj-ea"/>
                <a:ea typeface="+mj-ea"/>
              </a:rPr>
              <a:t>第一個</a:t>
            </a:r>
            <a:r>
              <a:rPr lang="zh-TW" altLang="en-US" sz="2400" dirty="0" smtClean="0">
                <a:latin typeface="+mj-ea"/>
                <a:ea typeface="+mj-ea"/>
              </a:rPr>
              <a:t>數字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，</a:t>
            </a:r>
            <a:r>
              <a:rPr lang="zh-TW" altLang="en-US" sz="2400" dirty="0">
                <a:latin typeface="+mj-ea"/>
                <a:ea typeface="+mj-ea"/>
              </a:rPr>
              <a:t>就是</a:t>
            </a:r>
            <a:r>
              <a:rPr lang="zh-TW" altLang="en-US" sz="2400" dirty="0" smtClean="0">
                <a:latin typeface="+mj-ea"/>
                <a:ea typeface="+mj-ea"/>
              </a:rPr>
              <a:t>第</a:t>
            </a:r>
            <a:r>
              <a:rPr lang="en-US" altLang="zh-TW" sz="2400" dirty="0" smtClean="0">
                <a:latin typeface="+mj-ea"/>
                <a:ea typeface="+mj-ea"/>
              </a:rPr>
              <a:t>7</a:t>
            </a:r>
            <a:r>
              <a:rPr lang="zh-TW" altLang="en-US" sz="2400" dirty="0" smtClean="0">
                <a:latin typeface="+mj-ea"/>
                <a:ea typeface="+mj-ea"/>
              </a:rPr>
              <a:t>個</a:t>
            </a:r>
            <a:r>
              <a:rPr lang="zh-TW" altLang="en-US" sz="2400" dirty="0">
                <a:latin typeface="+mj-ea"/>
                <a:ea typeface="+mj-ea"/>
              </a:rPr>
              <a:t>腳位</a:t>
            </a:r>
            <a:endParaRPr lang="en-US" altLang="zh-TW" sz="2400" dirty="0">
              <a:latin typeface="+mj-ea"/>
              <a:ea typeface="+mj-ea"/>
            </a:endParaRPr>
          </a:p>
          <a:p>
            <a:r>
              <a:rPr lang="en-US" altLang="zh-TW" sz="2400" dirty="0">
                <a:latin typeface="+mj-ea"/>
              </a:rPr>
              <a:t>INPUT</a:t>
            </a:r>
            <a:r>
              <a:rPr lang="zh-TW" altLang="en-US" sz="2400" dirty="0" smtClean="0">
                <a:latin typeface="+mj-ea"/>
                <a:ea typeface="+mj-ea"/>
              </a:rPr>
              <a:t> </a:t>
            </a:r>
            <a:r>
              <a:rPr lang="zh-TW" altLang="en-US" sz="2400" dirty="0">
                <a:latin typeface="+mj-ea"/>
                <a:ea typeface="+mj-ea"/>
              </a:rPr>
              <a:t>就是將這個腳位設定為</a:t>
            </a:r>
            <a:r>
              <a:rPr lang="zh-TW" altLang="en-US" sz="2400" dirty="0" smtClean="0">
                <a:latin typeface="+mj-ea"/>
                <a:ea typeface="+mj-ea"/>
              </a:rPr>
              <a:t>輸</a:t>
            </a:r>
            <a:r>
              <a:rPr lang="zh-TW" altLang="en-US" sz="2400" dirty="0">
                <a:latin typeface="+mj-ea"/>
                <a:ea typeface="+mj-ea"/>
              </a:rPr>
              <a:t>入</a:t>
            </a:r>
            <a:r>
              <a:rPr lang="zh-TW" altLang="en-US" sz="2400" dirty="0" smtClean="0">
                <a:latin typeface="+mj-ea"/>
                <a:ea typeface="+mj-ea"/>
              </a:rPr>
              <a:t>數位</a:t>
            </a:r>
            <a:r>
              <a:rPr lang="zh-TW" altLang="en-US" sz="2400" dirty="0">
                <a:latin typeface="+mj-ea"/>
                <a:ea typeface="+mj-ea"/>
              </a:rPr>
              <a:t>訊號</a:t>
            </a:r>
            <a:r>
              <a:rPr lang="zh-TW" altLang="en-US" sz="2400" dirty="0" smtClean="0">
                <a:latin typeface="+mj-ea"/>
                <a:ea typeface="+mj-ea"/>
              </a:rPr>
              <a:t>使用</a:t>
            </a:r>
            <a:endParaRPr lang="en-US" altLang="zh-TW" sz="2400" dirty="0" smtClean="0">
              <a:latin typeface="+mj-ea"/>
              <a:ea typeface="+mj-ea"/>
            </a:endParaRPr>
          </a:p>
          <a:p>
            <a:r>
              <a:rPr lang="en-US" altLang="zh-TW" sz="2400" dirty="0" err="1">
                <a:latin typeface="+mj-ea"/>
              </a:rPr>
              <a:t>pinMode</a:t>
            </a:r>
            <a:r>
              <a:rPr lang="en-US" altLang="zh-TW" sz="2400" dirty="0">
                <a:latin typeface="+mj-ea"/>
              </a:rPr>
              <a:t>(13,OUTPUT) </a:t>
            </a:r>
            <a:r>
              <a:rPr lang="zh-TW" altLang="en-US" sz="2400" dirty="0">
                <a:latin typeface="+mj-ea"/>
              </a:rPr>
              <a:t> 就是將</a:t>
            </a:r>
            <a:r>
              <a:rPr lang="en-US" altLang="zh-TW" sz="2400" dirty="0" err="1">
                <a:latin typeface="+mj-ea"/>
              </a:rPr>
              <a:t>gpio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腳位，告訴</a:t>
            </a:r>
            <a:r>
              <a:rPr lang="en-US" altLang="zh-TW" sz="2400" dirty="0" err="1">
                <a:latin typeface="+mj-ea"/>
              </a:rPr>
              <a:t>mcu</a:t>
            </a:r>
            <a:r>
              <a:rPr lang="en-US" altLang="zh-TW" sz="2400" dirty="0">
                <a:latin typeface="+mj-ea"/>
              </a:rPr>
              <a:t> </a:t>
            </a:r>
            <a:r>
              <a:rPr lang="zh-TW" altLang="en-US" sz="2400" dirty="0">
                <a:latin typeface="+mj-ea"/>
              </a:rPr>
              <a:t>如何使用</a:t>
            </a:r>
            <a:endParaRPr lang="en-US" altLang="zh-TW" sz="2400" dirty="0">
              <a:latin typeface="+mj-ea"/>
            </a:endParaRPr>
          </a:p>
          <a:p>
            <a:r>
              <a:rPr lang="zh-TW" altLang="en-US" sz="2400" dirty="0">
                <a:latin typeface="+mj-ea"/>
              </a:rPr>
              <a:t>第一個數字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，就是第</a:t>
            </a:r>
            <a:r>
              <a:rPr lang="en-US" altLang="zh-TW" sz="2400" dirty="0">
                <a:latin typeface="+mj-ea"/>
              </a:rPr>
              <a:t>13</a:t>
            </a:r>
            <a:r>
              <a:rPr lang="zh-TW" altLang="en-US" sz="2400" dirty="0">
                <a:latin typeface="+mj-ea"/>
              </a:rPr>
              <a:t>個腳位</a:t>
            </a:r>
            <a:endParaRPr lang="en-US" altLang="zh-TW" sz="2400" dirty="0">
              <a:latin typeface="+mj-ea"/>
            </a:endParaRPr>
          </a:p>
          <a:p>
            <a:r>
              <a:rPr lang="en-US" altLang="zh-TW" sz="2400" dirty="0" err="1">
                <a:latin typeface="+mj-ea"/>
              </a:rPr>
              <a:t>Oupout</a:t>
            </a:r>
            <a:r>
              <a:rPr lang="zh-TW" altLang="en-US" sz="2400" dirty="0">
                <a:latin typeface="+mj-ea"/>
              </a:rPr>
              <a:t> 就是將這個腳位設定為輸出數位訊號使用</a:t>
            </a:r>
          </a:p>
          <a:p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223323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LOOP()</a:t>
            </a:r>
            <a:r>
              <a:rPr lang="zh-TW" altLang="en-US" b="1" dirty="0" smtClean="0">
                <a:solidFill>
                  <a:srgbClr val="E56700"/>
                </a:solidFill>
              </a:rPr>
              <a:t>用法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程式區塊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因為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 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開發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如果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完成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SETUP()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區域所有程式敘述後，會進到本區域。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所有常態性執行，永久性執行、監督，主要功能等程式，這些</a:t>
            </a: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東西都必須寫在這個區域，尤其</a:t>
            </a: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永久性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執行的功能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重複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性功能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主要功能</a:t>
            </a:r>
            <a:endParaRPr lang="en-US" altLang="zh-TW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169164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TW" dirty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424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假如為高電位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印出按下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(13,HIGH)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點亮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827703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判斷不按下</a:t>
            </a:r>
            <a:r>
              <a:rPr lang="en-US" altLang="zh-TW" b="1" dirty="0" smtClean="0">
                <a:solidFill>
                  <a:srgbClr val="E56700"/>
                </a:solidFill>
              </a:rPr>
              <a:t>(</a:t>
            </a:r>
            <a:r>
              <a:rPr lang="zh-TW" altLang="en-US" b="1" dirty="0" smtClean="0">
                <a:solidFill>
                  <a:srgbClr val="E56700"/>
                </a:solidFill>
              </a:rPr>
              <a:t>假 如按下為高電位</a:t>
            </a:r>
            <a:r>
              <a:rPr lang="en-US" altLang="zh-TW" b="1" dirty="0" smtClean="0">
                <a:solidFill>
                  <a:srgbClr val="E56700"/>
                </a:solidFill>
              </a:rPr>
              <a:t>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!=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5085184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(7)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!= HIGH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假如為低電位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(“Pressed”);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印出沒按下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  <a:sym typeface="Wingdings" panose="05000000000000000000" pitchFamily="2" charset="2"/>
            </a:endParaRPr>
          </a:p>
          <a:p>
            <a:r>
              <a:rPr lang="en-US" altLang="zh-TW" sz="2800" dirty="0" err="1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(13,LOW) 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;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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熄滅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Wingdings" panose="05000000000000000000" pitchFamily="2" charset="2"/>
              </a:rPr>
              <a:t>LED</a:t>
            </a: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7522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整合按下與放開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void loop()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if (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digitalRead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(7) == HIGH)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Pressed");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(13,HIGH)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else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{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Serial.println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("Button Released");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  </a:t>
            </a:r>
            <a:r>
              <a:rPr lang="en-US" altLang="zh-TW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digitalWrite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(13,LOW) ;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}</a:t>
            </a:r>
          </a:p>
          <a:p>
            <a:r>
              <a:rPr lang="en-US" altLang="zh-TW" sz="2400">
                <a:latin typeface="標楷體" panose="03000509000000000000" pitchFamily="65" charset="-120"/>
                <a:ea typeface="標楷體" panose="03000509000000000000" pitchFamily="65" charset="-120"/>
              </a:rPr>
              <a:t>}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10998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4042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按下時候快閃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smtClean="0">
                <a:latin typeface="標楷體" pitchFamily="65" charset="-120"/>
              </a:rPr>
              <a:t>LED</a:t>
            </a:r>
            <a:r>
              <a:rPr lang="zh-TW" altLang="en-US" kern="0" dirty="0" smtClean="0">
                <a:latin typeface="標楷體" pitchFamily="65" charset="-120"/>
              </a:rPr>
              <a:t>一明一滅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明亮需</a:t>
            </a:r>
            <a:r>
              <a:rPr lang="zh-TW" altLang="en-US" kern="0" dirty="0" smtClean="0">
                <a:latin typeface="標楷體" pitchFamily="65" charset="-120"/>
              </a:rPr>
              <a:t>小於</a:t>
            </a:r>
            <a:r>
              <a:rPr lang="en-US" altLang="zh-TW" kern="0" dirty="0" smtClean="0">
                <a:latin typeface="標楷體" pitchFamily="65" charset="-120"/>
              </a:rPr>
              <a:t>0.5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</a:t>
            </a:r>
            <a:r>
              <a:rPr lang="zh-TW" altLang="en-US" kern="0" dirty="0" smtClean="0">
                <a:latin typeface="標楷體" pitchFamily="65" charset="-120"/>
              </a:rPr>
              <a:t>亮也需</a:t>
            </a:r>
            <a:r>
              <a:rPr lang="zh-TW" altLang="en-US" kern="0" dirty="0">
                <a:latin typeface="標楷體" pitchFamily="65" charset="-120"/>
              </a:rPr>
              <a:t>小於</a:t>
            </a:r>
            <a:r>
              <a:rPr lang="en-US" altLang="zh-TW" kern="0" dirty="0">
                <a:latin typeface="標楷體" pitchFamily="65" charset="-120"/>
              </a:rPr>
              <a:t>0.5</a:t>
            </a:r>
            <a:r>
              <a:rPr lang="zh-TW" altLang="en-US" kern="0" dirty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放開時候慢閃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>
                <a:latin typeface="標楷體" pitchFamily="65" charset="-120"/>
              </a:rPr>
              <a:t>LED</a:t>
            </a:r>
            <a:r>
              <a:rPr lang="zh-TW" altLang="en-US" kern="0" dirty="0">
                <a:latin typeface="標楷體" pitchFamily="65" charset="-120"/>
              </a:rPr>
              <a:t>一明一滅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明亮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zh-TW" altLang="en-US" kern="0" dirty="0">
                <a:latin typeface="標楷體" pitchFamily="65" charset="-120"/>
              </a:rPr>
              <a:t>不亮也</a:t>
            </a:r>
            <a:r>
              <a:rPr lang="zh-TW" altLang="en-US" kern="0" dirty="0" smtClean="0">
                <a:latin typeface="標楷體" pitchFamily="65" charset="-120"/>
              </a:rPr>
              <a:t>需大於</a:t>
            </a:r>
            <a:r>
              <a:rPr lang="en-US" altLang="zh-TW" kern="0" dirty="0" smtClean="0">
                <a:latin typeface="標楷體" pitchFamily="65" charset="-120"/>
              </a:rPr>
              <a:t>2</a:t>
            </a:r>
            <a:r>
              <a:rPr lang="zh-TW" altLang="en-US" kern="0" dirty="0" smtClean="0">
                <a:latin typeface="標楷體" pitchFamily="65" charset="-120"/>
              </a:rPr>
              <a:t>秒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9770</TotalTime>
  <Words>1879</Words>
  <Application>Microsoft Office PowerPoint</Application>
  <PresentationFormat>如螢幕大小 (4:3)</PresentationFormat>
  <Paragraphs>499</Paragraphs>
  <Slides>73</Slides>
  <Notes>73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4" baseType="lpstr">
      <vt:lpstr>Pixel</vt:lpstr>
      <vt:lpstr>物聯網系統設計與實作  Ameba 8195AM 程式設計的第一步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PowerPoint 簡報</vt:lpstr>
      <vt:lpstr>最簡單的輸出元件</vt:lpstr>
      <vt:lpstr>LED</vt:lpstr>
      <vt:lpstr>LED 腳位判斷</vt:lpstr>
      <vt:lpstr>限流電阻(Current limiting resistor)</vt:lpstr>
      <vt:lpstr>LED連接電路</vt:lpstr>
      <vt:lpstr>如何輸出數位訊號</vt:lpstr>
      <vt:lpstr>Coding</vt:lpstr>
      <vt:lpstr>SETUP()用法</vt:lpstr>
      <vt:lpstr>GPIO問題</vt:lpstr>
      <vt:lpstr>LOOP()用法</vt:lpstr>
      <vt:lpstr>將led燈點亮</vt:lpstr>
      <vt:lpstr>將led燈點亮、熄滅</vt:lpstr>
      <vt:lpstr>PowerPoint 簡報</vt:lpstr>
      <vt:lpstr>加上延遲</vt:lpstr>
      <vt:lpstr>PowerPoint 簡報</vt:lpstr>
      <vt:lpstr>如何解決明滅</vt:lpstr>
      <vt:lpstr>最簡單的輸入元件</vt:lpstr>
      <vt:lpstr>如何讀取簡單的按鈕</vt:lpstr>
      <vt:lpstr>Mini Push Button</vt:lpstr>
      <vt:lpstr>可以直接接電源嗎</vt:lpstr>
      <vt:lpstr>沒用、甚至MCU燒毀</vt:lpstr>
      <vt:lpstr>按鈕開關(Button/Switch)需要電阻</vt:lpstr>
      <vt:lpstr>上拉(pull-up resistor)電阻</vt:lpstr>
      <vt:lpstr>上拉(pull-up resistor)電阻</vt:lpstr>
      <vt:lpstr>下拉(Pull-down resistor)電阻</vt:lpstr>
      <vt:lpstr>下拉(Pull-down resistor)電阻</vt:lpstr>
      <vt:lpstr>上拉(pull-up resistor)電阻電路</vt:lpstr>
      <vt:lpstr>下拉(Pull-down resistor)電阻電路</vt:lpstr>
      <vt:lpstr>如何讀出數位訊號</vt:lpstr>
      <vt:lpstr>Coding</vt:lpstr>
      <vt:lpstr>Setup()</vt:lpstr>
      <vt:lpstr>Setup()</vt:lpstr>
      <vt:lpstr>LOOP()用法</vt:lpstr>
      <vt:lpstr>判斷按下(假 如按下為高電位)</vt:lpstr>
      <vt:lpstr>判斷不按下(假 如按下為高電位)</vt:lpstr>
      <vt:lpstr>如何整合</vt:lpstr>
      <vt:lpstr>PowerPoint 簡報</vt:lpstr>
      <vt:lpstr>整合它</vt:lpstr>
      <vt:lpstr>整合輸入輸出程式開發</vt:lpstr>
      <vt:lpstr>上拉(pull-up resistor)電阻電路控制LED</vt:lpstr>
      <vt:lpstr>下拉(Pull-down resistor)電阻電路控制LED</vt:lpstr>
      <vt:lpstr>如何讀出數位訊號</vt:lpstr>
      <vt:lpstr>Coding</vt:lpstr>
      <vt:lpstr>Setup()</vt:lpstr>
      <vt:lpstr>LOOP()用法</vt:lpstr>
      <vt:lpstr>判斷按下(假 如按下為高電位)</vt:lpstr>
      <vt:lpstr>判斷不按下(假 如按下為高電位)</vt:lpstr>
      <vt:lpstr>整合按下與放開</vt:lpstr>
      <vt:lpstr>自我練習</vt:lpstr>
      <vt:lpstr>習題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734</cp:revision>
  <cp:lastPrinted>2017-06-03T03:31:44Z</cp:lastPrinted>
  <dcterms:created xsi:type="dcterms:W3CDTF">2003-11-29T08:49:29Z</dcterms:created>
  <dcterms:modified xsi:type="dcterms:W3CDTF">2017-11-01T23:08:52Z</dcterms:modified>
</cp:coreProperties>
</file>